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3" r:id="rId3"/>
    <p:sldId id="285" r:id="rId4"/>
    <p:sldId id="286" r:id="rId5"/>
    <p:sldId id="290" r:id="rId6"/>
    <p:sldId id="275" r:id="rId7"/>
    <p:sldId id="278" r:id="rId8"/>
    <p:sldId id="273" r:id="rId9"/>
    <p:sldId id="283" r:id="rId10"/>
    <p:sldId id="280" r:id="rId11"/>
    <p:sldId id="284" r:id="rId12"/>
    <p:sldId id="281" r:id="rId13"/>
    <p:sldId id="287" r:id="rId14"/>
    <p:sldId id="288" r:id="rId15"/>
    <p:sldId id="289" r:id="rId16"/>
    <p:sldId id="264" r:id="rId17"/>
    <p:sldId id="26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9299" autoAdjust="0"/>
  </p:normalViewPr>
  <p:slideViewPr>
    <p:cSldViewPr snapToGrid="0">
      <p:cViewPr varScale="1">
        <p:scale>
          <a:sx n="81" d="100"/>
          <a:sy n="81" d="100"/>
        </p:scale>
        <p:origin x="9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它能够从不同的尺度中提取丰富而健壮的特征，结果表明，我们的方案始终优于香草变压器，并取得了与最先进的模型相媲美的结果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967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Radford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(2018)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指出了自我注意模块的弱点。自我关注模块在中小型数据集上的性能较差。自我注意模块缺乏合适的归纳偏差，学习过程严重依赖于训练数据。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4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</a:t>
            </a:r>
            <a:r>
              <a:rPr lang="en-US" altLang="zh-CN" dirty="0"/>
              <a:t>MSMSA</a:t>
            </a:r>
            <a:r>
              <a:rPr lang="zh-CN" altLang="en-US" dirty="0"/>
              <a:t>将局部性引入到模型中，所以小规模的</a:t>
            </a:r>
            <a:r>
              <a:rPr lang="en-US" altLang="zh-CN" dirty="0"/>
              <a:t>MSMSA</a:t>
            </a:r>
            <a:r>
              <a:rPr lang="zh-CN" altLang="en-US" dirty="0"/>
              <a:t>可以替代位置嵌入。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我们的模型平衡了数据饥渴问题和捕获长期依赖关系的能力</a:t>
            </a:r>
            <a:r>
              <a:rPr lang="zh-CN" altLang="en-US" dirty="0"/>
              <a:t>，我们认为大规模的磁头对于较低的层次是必要的，而堆叠的小规模磁头很难捕获长期的依赖关系。在这种情况下，一个好的优先级应该同时包含小规模和大规模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浅层对局部有兴趣，高层对全局有兴趣，局部用大头。</a:t>
            </a:r>
            <a:r>
              <a:rPr lang="en-US" altLang="zh-CN" dirty="0"/>
              <a:t>BERT</a:t>
            </a:r>
            <a:r>
              <a:rPr lang="zh-CN" altLang="en-US" dirty="0"/>
              <a:t>的可视化符合多尺度变压器的设计，第一次观测对应多尺度多磁头自注意的设计，要求不同磁头对不同尺度的聚焦，第二次观测为尺度跨层分布趋势提供了很好的参考。利用这些知识可以大大减少对类转换模型的训练数据的需求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7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9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It shows Multi-Scale Transformer can extract useful features for each position as well.</a:t>
            </a:r>
            <a:r>
              <a:rPr lang="zh-CN" altLang="en-US" dirty="0"/>
              <a:t>结果表明，多尺度变压器还可以提取每个位置的有用特征。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482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自然语言推理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(NLI)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是一种从三个候选词“蕴涵”、“矛盾”和“中性”中判断两个句子之间关系的分类方法。，这一对比也表明，中等规模的训练数据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(SNLI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550k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训练样本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并不能代替先验知识的有用性。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68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2506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766290" y="5699326"/>
            <a:ext cx="6835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Zhanwang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Peng</a:t>
            </a:r>
          </a:p>
        </p:txBody>
      </p: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17D4DC6-CABE-4625-926E-B86168B8AE42}"/>
              </a:ext>
            </a:extLst>
          </p:cNvPr>
          <p:cNvSpPr txBox="1"/>
          <p:nvPr/>
        </p:nvSpPr>
        <p:spPr>
          <a:xfrm>
            <a:off x="4823699" y="3200427"/>
            <a:ext cx="7163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Multi-Scale Self-Attention for Text Classification</a:t>
            </a:r>
          </a:p>
          <a:p>
            <a:r>
              <a:rPr lang="zh-CN" altLang="en-US" sz="2400" dirty="0"/>
              <a:t>（</a:t>
            </a:r>
            <a:r>
              <a:rPr lang="en-US" altLang="zh-CN" sz="2400" dirty="0"/>
              <a:t>AAAI 2020</a:t>
            </a:r>
            <a:r>
              <a:rPr lang="zh-CN" altLang="en-US" sz="2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766F53-036A-4836-94A1-6EE67BC7C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2848"/>
            <a:ext cx="10249788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AC6D24-B670-4E21-B742-7B58BFFB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  <a:endParaRPr lang="zh-CN" altLang="en-US" sz="4400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A2ADE46B-F639-4A06-992B-325CDB91A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724" y="1666416"/>
            <a:ext cx="7250551" cy="48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9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Experiments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594FAC-AF53-46E8-86BE-D2ED3C1B2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796" y="1319752"/>
            <a:ext cx="5526398" cy="55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Experiments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A7C17F-90E7-4AF0-A24F-14ADF909F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2" y="1514291"/>
            <a:ext cx="12192000" cy="49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6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Experiments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F1F9E5-BE82-4FF4-AA85-6C6C06673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151" y="1474569"/>
            <a:ext cx="7117697" cy="4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0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Experiments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C5308C-D896-4987-AD4A-D0E716AB3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97" y="1432874"/>
            <a:ext cx="6643689" cy="54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2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987552"/>
          </a:xfrm>
        </p:spPr>
        <p:txBody>
          <a:bodyPr/>
          <a:lstStyle/>
          <a:p>
            <a:r>
              <a:rPr lang="en-US" altLang="zh-CN" sz="4400" dirty="0"/>
              <a:t>Conclusion</a:t>
            </a:r>
            <a:br>
              <a:rPr lang="en-US" altLang="zh-CN" sz="32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b="0" dirty="0">
              <a:solidFill>
                <a:schemeClr val="tx1"/>
              </a:solidFill>
            </a:endParaRPr>
          </a:p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</a:endParaRPr>
          </a:p>
          <a:p>
            <a:pPr marL="457200">
              <a:buFont typeface="Wingdings" pitchFamily="2" charset="2"/>
              <a:buChar char="l"/>
            </a:pPr>
            <a:r>
              <a:rPr lang="en-US" altLang="zh-CN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It has the ability to extract rich and robust features from different scales</a:t>
            </a:r>
            <a:br>
              <a:rPr lang="en-US" altLang="zh-CN" dirty="0"/>
            </a:br>
            <a:endParaRPr lang="en-US" altLang="zh-CN" dirty="0"/>
          </a:p>
          <a:p>
            <a:pPr marL="457200">
              <a:buFont typeface="Wingdings" pitchFamily="2" charset="2"/>
              <a:buChar char="l"/>
            </a:pPr>
            <a:r>
              <a:rPr lang="en-US" altLang="zh-CN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The result suggests our proposal outperforms the vanilla Transformer consistently and achieves comparable results with state-of-the-art models.</a:t>
            </a:r>
            <a:br>
              <a:rPr lang="en-US" altLang="zh-CN" dirty="0">
                <a:latin typeface="Times New Roman" panose="02020603050405020304" pitchFamily="18" charset="0"/>
              </a:rPr>
            </a:br>
            <a:r>
              <a:rPr lang="en-US" altLang="zh-CN" b="0" dirty="0">
                <a:solidFill>
                  <a:schemeClr val="tx1"/>
                </a:solidFill>
              </a:rPr>
              <a:t> </a:t>
            </a:r>
            <a:br>
              <a:rPr lang="en-US" altLang="zh-CN" b="0" dirty="0">
                <a:solidFill>
                  <a:schemeClr val="tx1"/>
                </a:solidFill>
              </a:rPr>
            </a:br>
            <a:endParaRPr lang="en-US" altLang="zh-C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71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sz="2800" dirty="0"/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Introduction</a:t>
            </a:r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Background</a:t>
            </a:r>
            <a:r>
              <a:rPr lang="en-US" altLang="zh-CN" sz="4000" b="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Approach</a:t>
            </a:r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Experiments</a:t>
            </a:r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Conclusion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542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1D95C-A682-41C0-8188-1EC6B38C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1AA1C7-165E-4B55-B6FE-7787E645F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tx1"/>
                </a:solidFill>
              </a:rPr>
              <a:t>Radford et al. (2018) points out the weakness of self-attention modules</a:t>
            </a:r>
          </a:p>
          <a:p>
            <a:pPr marL="45720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tx1"/>
                </a:solidFill>
              </a:rPr>
              <a:t>Self-attention modules have the poor performance on small and moderate size datasets.</a:t>
            </a:r>
          </a:p>
          <a:p>
            <a:pPr marL="45720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tx1"/>
                </a:solidFill>
              </a:rPr>
              <a:t>Self-attention module lacks suitable inductive bias, so the learning process heavily depends on the training data.</a:t>
            </a:r>
          </a:p>
        </p:txBody>
      </p:sp>
    </p:spTree>
    <p:extLst>
      <p:ext uri="{BB962C8B-B14F-4D97-AF65-F5344CB8AC3E}">
        <p14:creationId xmlns:p14="http://schemas.microsoft.com/office/powerpoint/2010/main" val="190505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AB5FC-D5FC-4B81-931B-88EB5DE4B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Background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63A184-2F44-4091-9AA9-70CCA0C969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17625"/>
            <a:ext cx="10515600" cy="4859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err="1">
                <a:solidFill>
                  <a:schemeClr val="tx1"/>
                </a:solidFill>
              </a:rPr>
              <a:t>Mulit</a:t>
            </a:r>
            <a:r>
              <a:rPr lang="en-US" altLang="zh-CN" dirty="0">
                <a:solidFill>
                  <a:schemeClr val="tx1"/>
                </a:solidFill>
              </a:rPr>
              <a:t>-Head Self-attention: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Transformer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1FA0DB-2D4D-4C14-A865-DE0D97FB0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0" y="2049181"/>
            <a:ext cx="3262460" cy="15133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F29C4C-2D85-4A05-8B27-CC2C277C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0" y="4294107"/>
            <a:ext cx="3177619" cy="8394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1CDC74F-48E7-4FCF-8BB4-00740B2F70A1}"/>
              </a:ext>
            </a:extLst>
          </p:cNvPr>
          <p:cNvSpPr txBox="1"/>
          <p:nvPr/>
        </p:nvSpPr>
        <p:spPr>
          <a:xfrm>
            <a:off x="0" y="5445704"/>
            <a:ext cx="476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norm(·) means the layer normalization</a:t>
            </a:r>
          </a:p>
          <a:p>
            <a:r>
              <a:rPr lang="en-US" altLang="zh-CN" dirty="0" err="1"/>
              <a:t>FFN:Position-wise</a:t>
            </a:r>
            <a:r>
              <a:rPr lang="en-US" altLang="zh-CN" dirty="0"/>
              <a:t> Feed-Forward Networks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FDDA929-114F-4412-951A-C22D1F4BA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552" y="1721322"/>
            <a:ext cx="1390008" cy="4450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3759FB6-F9B2-4E68-ABEE-6181057C7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748" y="1645545"/>
            <a:ext cx="5981700" cy="19907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E2C12E2-1816-4156-940D-12BBAAA27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498" y="4027690"/>
            <a:ext cx="7372154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AF20610-F9AE-430C-AD3D-0FCA09C12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977517"/>
            <a:ext cx="8039100" cy="452437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FBE4F7F-D479-44AC-B5C5-AD04997DE84F}"/>
              </a:ext>
            </a:extLst>
          </p:cNvPr>
          <p:cNvSpPr txBox="1"/>
          <p:nvPr/>
        </p:nvSpPr>
        <p:spPr>
          <a:xfrm>
            <a:off x="650449" y="999241"/>
            <a:ext cx="544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Transformer: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553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8787CE0-7294-4B55-8669-8209860F5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08" y="1383383"/>
            <a:ext cx="6260184" cy="40912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64B9ACC-8DEC-40E1-9D2F-FE9135552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643" y="1523692"/>
            <a:ext cx="5738357" cy="16613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45BC4C-EB76-45F4-BF3C-CD10EA34A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592" y="3512683"/>
            <a:ext cx="1386960" cy="4419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CCCD218-31EB-4203-9A11-971A0188E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5894" y="3184995"/>
            <a:ext cx="5082980" cy="3276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BE53C11-B524-43D7-A401-700EF85432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894" y="4063082"/>
            <a:ext cx="4465707" cy="8611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BE721F-D19D-4ED6-A1FB-1B7BB6E4AF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2776" y="4849722"/>
            <a:ext cx="2072820" cy="3657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52F3D99-ABEF-4DB4-B2D0-5AC9EFFCC9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3643" y="5334308"/>
            <a:ext cx="4244708" cy="50296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9CB6DBB-118D-483A-AE66-09BC6744AEC1}"/>
              </a:ext>
            </a:extLst>
          </p:cNvPr>
          <p:cNvSpPr txBox="1"/>
          <p:nvPr/>
        </p:nvSpPr>
        <p:spPr>
          <a:xfrm>
            <a:off x="6615894" y="6042581"/>
            <a:ext cx="414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注：</a:t>
            </a:r>
            <a:r>
              <a:rPr lang="en-US" altLang="zh-CN" dirty="0"/>
              <a:t>SM is </a:t>
            </a:r>
            <a:r>
              <a:rPr lang="en-US" altLang="zh-CN" dirty="0" err="1"/>
              <a:t>softmax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027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74E45F-FD8E-4866-B6A8-3139B4035032}"/>
              </a:ext>
            </a:extLst>
          </p:cNvPr>
          <p:cNvSpPr txBox="1"/>
          <p:nvPr/>
        </p:nvSpPr>
        <p:spPr>
          <a:xfrm>
            <a:off x="527901" y="1687398"/>
            <a:ext cx="556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dirty="0">
                <a:solidFill>
                  <a:srgbClr val="FF0000"/>
                </a:solidFill>
              </a:rPr>
              <a:t>Hierarchical Multi-Scale or Flexible Multi-Scale: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4E487A-9893-4935-93D9-335BF514B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1" y="2352305"/>
            <a:ext cx="1623201" cy="312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2D4E6D6-C8F1-4FC4-AE63-8B94D4E20E16}"/>
                  </a:ext>
                </a:extLst>
              </p:cNvPr>
              <p:cNvSpPr txBox="1"/>
              <p:nvPr/>
            </p:nvSpPr>
            <p:spPr>
              <a:xfrm>
                <a:off x="2366128" y="2321393"/>
                <a:ext cx="3648174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dirty="0"/>
                  <a:t>,and drawn from U(0,1)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2D4E6D6-C8F1-4FC4-AE63-8B94D4E20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128" y="2321393"/>
                <a:ext cx="3648174" cy="374270"/>
              </a:xfrm>
              <a:prstGeom prst="rect">
                <a:avLst/>
              </a:prstGeom>
              <a:blipFill>
                <a:blip r:embed="rId4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24B10576-4DD5-4037-80D1-C24EFFE95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501" y="3053231"/>
            <a:ext cx="2049958" cy="37341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F4DE062-D5AF-4139-8776-47888F3D621E}"/>
              </a:ext>
            </a:extLst>
          </p:cNvPr>
          <p:cNvSpPr txBox="1"/>
          <p:nvPr/>
        </p:nvSpPr>
        <p:spPr>
          <a:xfrm>
            <a:off x="499621" y="3057311"/>
            <a:ext cx="80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Task: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AA122D-6CEE-4816-8781-48E85DDCB4B5}"/>
              </a:ext>
            </a:extLst>
          </p:cNvPr>
          <p:cNvSpPr txBox="1"/>
          <p:nvPr/>
        </p:nvSpPr>
        <p:spPr>
          <a:xfrm>
            <a:off x="3662686" y="3053231"/>
            <a:ext cx="24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</a:t>
            </a:r>
            <a:r>
              <a:rPr lang="zh-CN" altLang="en-US" dirty="0"/>
              <a:t>是小于</a:t>
            </a:r>
            <a:r>
              <a:rPr lang="en-US" altLang="zh-CN" dirty="0"/>
              <a:t>N</a:t>
            </a:r>
            <a:r>
              <a:rPr lang="zh-CN" altLang="en-US" dirty="0"/>
              <a:t>的固定整数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46BBA3D-9F14-4B31-A84D-394C2CFB3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612" y="3789155"/>
            <a:ext cx="6048895" cy="25071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F03647-C2BF-4320-ACF7-D5C73E318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6809" y="1617267"/>
            <a:ext cx="5197290" cy="46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2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3FD27E-609E-49C9-90C6-7E44F2009757}"/>
              </a:ext>
            </a:extLst>
          </p:cNvPr>
          <p:cNvSpPr txBox="1"/>
          <p:nvPr/>
        </p:nvSpPr>
        <p:spPr>
          <a:xfrm>
            <a:off x="593889" y="1668544"/>
            <a:ext cx="389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Scale Distributions of Different Layers</a:t>
            </a:r>
            <a:r>
              <a:rPr lang="zh-CN" altLang="en-US" dirty="0"/>
              <a:t>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85BBF6-80ED-4981-A1B6-A07F641A0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896" y="2037876"/>
            <a:ext cx="8634208" cy="43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8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Approach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871FAB-031F-436C-B101-466564CC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925" y="1746718"/>
            <a:ext cx="4724809" cy="15546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34C249-BCEC-435E-824A-C5316C8A6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150" y="4058862"/>
            <a:ext cx="5738357" cy="10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3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19473</TotalTime>
  <Words>485</Words>
  <Application>Microsoft Office PowerPoint</Application>
  <PresentationFormat>宽屏</PresentationFormat>
  <Paragraphs>75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等线</vt:lpstr>
      <vt:lpstr>黑体</vt:lpstr>
      <vt:lpstr>华康俪金黑W8(P)</vt:lpstr>
      <vt:lpstr>楷体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Introduction </vt:lpstr>
      <vt:lpstr>Background</vt:lpstr>
      <vt:lpstr>PowerPoint 演示文稿</vt:lpstr>
      <vt:lpstr>Approach</vt:lpstr>
      <vt:lpstr>Approach</vt:lpstr>
      <vt:lpstr>Approach</vt:lpstr>
      <vt:lpstr>Approach</vt:lpstr>
      <vt:lpstr>Experiments</vt:lpstr>
      <vt:lpstr>Experiments</vt:lpstr>
      <vt:lpstr>Experiments</vt:lpstr>
      <vt:lpstr>Experiments</vt:lpstr>
      <vt:lpstr>Experiments</vt:lpstr>
      <vt:lpstr>Experiments</vt:lpstr>
      <vt:lpstr>Conclusion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彭 展望</cp:lastModifiedBy>
  <cp:revision>851</cp:revision>
  <dcterms:created xsi:type="dcterms:W3CDTF">2017-04-22T07:59:29Z</dcterms:created>
  <dcterms:modified xsi:type="dcterms:W3CDTF">2020-04-01T10:28:09Z</dcterms:modified>
</cp:coreProperties>
</file>